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8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9" name="PlaceHolder 7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28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525" cap="rnd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525" cap="rnd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grpSp>
        <p:nvGrpSpPr>
          <p:cNvPr id="11" name="Group 6"/>
          <p:cNvGrpSpPr/>
          <p:nvPr/>
        </p:nvGrpSpPr>
        <p:grpSpPr>
          <a:xfrm>
            <a:off x="360" y="-8640"/>
            <a:ext cx="12191400" cy="6866640"/>
            <a:chOff x="360" y="-8640"/>
            <a:chExt cx="12191400" cy="6866640"/>
          </a:xfrm>
        </p:grpSpPr>
        <p:sp>
          <p:nvSpPr>
            <p:cNvPr id="12" name="Straight Connector 31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525" cap="rnd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525" cap="rnd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Isosceles Triangle 26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9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" name="Isosceles Triangle 30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" name="Isosceles Triangle 18"/>
            <p:cNvSpPr/>
            <p:nvPr/>
          </p:nvSpPr>
          <p:spPr>
            <a:xfrm rot="10800000">
              <a:off x="360" y="360"/>
              <a:ext cx="842400" cy="566568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06960" y="2404440"/>
            <a:ext cx="7766640" cy="16459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5400" b="0" strike="noStrike" spc="-1">
                <a:solidFill>
                  <a:srgbClr val="DDDDDD"/>
                </a:solidFill>
                <a:latin typeface="Trebuchet MS"/>
              </a:rPr>
              <a:t>Clique para editar o título mestre</a:t>
            </a:r>
            <a:endParaRPr lang="pt-BR" sz="54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7CCDA89-B307-4C8E-9E74-3DB9CA3C80F1}" type="datetime">
              <a:rPr lang="pt-BR" sz="900" b="0" strike="noStrike" spc="-1">
                <a:solidFill>
                  <a:srgbClr val="8B8B8B"/>
                </a:solidFill>
                <a:latin typeface="Trebuchet MS"/>
              </a:rPr>
              <a:t>24/05/2022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ADE8DDE-D590-4B33-A20C-272C631AC40F}" type="slidenum">
              <a:rPr lang="pt-BR" sz="900" b="0" strike="noStrike" spc="-1">
                <a:solidFill>
                  <a:srgbClr val="DDDDDD"/>
                </a:solidFill>
                <a:latin typeface="Trebuchet MS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04040"/>
                </a:solidFill>
                <a:latin typeface="Trebuchet MS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404040"/>
                </a:solidFill>
                <a:latin typeface="Trebuchet MS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200" b="0" strike="noStrike" spc="-1">
                <a:solidFill>
                  <a:srgbClr val="404040"/>
                </a:solidFill>
                <a:latin typeface="Trebuchet MS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200" b="0" strike="noStrike" spc="-1">
                <a:solidFill>
                  <a:srgbClr val="404040"/>
                </a:solidFill>
                <a:latin typeface="Trebuchet MS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64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525" cap="rnd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5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525" cap="rnd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6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9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0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1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2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3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DDDDDD"/>
                </a:solidFill>
                <a:latin typeface="Trebuchet MS"/>
              </a:rPr>
              <a:t>Clique para editar o título mestre</a:t>
            </a:r>
            <a:endParaRPr lang="pt-BR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1800" b="0" strike="noStrike" spc="-1">
                <a:solidFill>
                  <a:srgbClr val="404040"/>
                </a:solidFill>
                <a:latin typeface="Trebuchet MS"/>
              </a:rPr>
              <a:t>Editar estilos de texto Mestre</a:t>
            </a: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1600" b="0" strike="noStrike" spc="-1">
                <a:solidFill>
                  <a:srgbClr val="404040"/>
                </a:solidFill>
                <a:latin typeface="Trebuchet MS"/>
              </a:rPr>
              <a:t>Segundo nível</a:t>
            </a:r>
          </a:p>
          <a:p>
            <a:pPr marL="1143000" lvl="2" indent="-22824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1400" b="0" strike="noStrike" spc="-1">
                <a:solidFill>
                  <a:srgbClr val="404040"/>
                </a:solidFill>
                <a:latin typeface="Trebuchet MS"/>
              </a:rPr>
              <a:t>Terceiro nível</a:t>
            </a:r>
          </a:p>
          <a:p>
            <a:pPr marL="1600200" lvl="3" indent="-22824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1200" b="0" strike="noStrike" spc="-1">
                <a:solidFill>
                  <a:srgbClr val="404040"/>
                </a:solidFill>
                <a:latin typeface="Trebuchet MS"/>
              </a:rPr>
              <a:t>Quarto nível</a:t>
            </a:r>
          </a:p>
          <a:p>
            <a:pPr marL="2057400" lvl="4" indent="-22824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1200" b="0" strike="noStrike" spc="-1">
                <a:solidFill>
                  <a:srgbClr val="404040"/>
                </a:solidFill>
                <a:latin typeface="Trebuchet MS"/>
              </a:rPr>
              <a:t>Quinto nível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5F5C72B-D4B3-435F-A9EB-C555DA0589D9}" type="datetime">
              <a:rPr lang="pt-BR" sz="900" b="0" strike="noStrike" spc="-1">
                <a:solidFill>
                  <a:srgbClr val="8B8B8B"/>
                </a:solidFill>
                <a:latin typeface="Trebuchet MS"/>
              </a:rPr>
              <a:t>24/05/2022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1DBE2F1-9E87-44ED-8312-20197B9DDAF5}" type="slidenum">
              <a:rPr lang="pt-BR" sz="900" b="0" strike="noStrike" spc="-1">
                <a:solidFill>
                  <a:srgbClr val="DDDDDD"/>
                </a:solidFill>
                <a:latin typeface="Trebuchet MS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116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525" cap="rnd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7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525" cap="rnd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8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9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0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1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DDDDDD"/>
                </a:solidFill>
                <a:latin typeface="Trebuchet MS"/>
              </a:rPr>
              <a:t>Clique para editar o título mestre</a:t>
            </a:r>
            <a:endParaRPr lang="pt-BR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E0B5B1-1EDB-4EA8-8514-C4BC3604D265}" type="datetime">
              <a:rPr lang="pt-BR" sz="900" b="0" strike="noStrike" spc="-1">
                <a:solidFill>
                  <a:srgbClr val="8B8B8B"/>
                </a:solidFill>
                <a:latin typeface="Trebuchet MS"/>
              </a:rPr>
              <a:t>24/05/2022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4F8058E-F803-48CC-BA95-7724B74220C2}" type="slidenum">
              <a:rPr lang="pt-BR" sz="900" b="0" strike="noStrike" spc="-1">
                <a:solidFill>
                  <a:srgbClr val="DDDDDD"/>
                </a:solidFill>
                <a:latin typeface="Trebuchet MS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04040"/>
                </a:solidFill>
                <a:latin typeface="Trebuchet MS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404040"/>
                </a:solidFill>
                <a:latin typeface="Trebuchet MS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200" b="0" strike="noStrike" spc="-1">
                <a:solidFill>
                  <a:srgbClr val="404040"/>
                </a:solidFill>
                <a:latin typeface="Trebuchet MS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200" b="0" strike="noStrike" spc="-1">
                <a:solidFill>
                  <a:srgbClr val="404040"/>
                </a:solidFill>
                <a:latin typeface="Trebuchet MS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168" name="Straight Connector 19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525" cap="rnd">
              <a:solidFill>
                <a:srgbClr val="FFFFFF">
                  <a:lumMod val="7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9" name="Straight Connector 20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525" cap="rnd"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0" name="Rectangle 23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1" name="Rectangle 2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2" name="Isosceles Triangle 23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3" name="Rectangle 2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4" name="Rectangle 2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5" name="Rectangle 2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6" name="Isosceles Triangle 27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7" name="Isosceles Triangle 28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78" name="PlaceHolder 1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5B677F5-2009-4EDA-BBB1-8CDB4D913688}" type="datetime">
              <a:rPr lang="pt-BR" sz="900" b="0" strike="noStrike" spc="-1">
                <a:solidFill>
                  <a:srgbClr val="8B8B8B"/>
                </a:solidFill>
                <a:latin typeface="Trebuchet MS"/>
              </a:rPr>
              <a:t>24/05/2022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FC4D50-85F0-459B-882D-57C7EF249467}" type="slidenum">
              <a:rPr lang="pt-BR" sz="900" b="0" strike="noStrike" spc="-1">
                <a:solidFill>
                  <a:srgbClr val="DDDDDD"/>
                </a:solidFill>
                <a:latin typeface="Trebuchet MS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Trebuchet MS"/>
              </a:rPr>
              <a:t>Clique para editar o formato do texto do título</a:t>
            </a: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404040"/>
                </a:solidFill>
                <a:latin typeface="Trebuchet MS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404040"/>
                </a:solidFill>
                <a:latin typeface="Trebuchet MS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200" b="0" strike="noStrike" spc="-1">
                <a:solidFill>
                  <a:srgbClr val="404040"/>
                </a:solidFill>
                <a:latin typeface="Trebuchet MS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200" b="0" strike="noStrike" spc="-1">
                <a:solidFill>
                  <a:srgbClr val="404040"/>
                </a:solidFill>
                <a:latin typeface="Trebuchet MS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Editar estilos de texto Mestre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</a:p>
        </p:txBody>
      </p:sp>
      <p:sp>
        <p:nvSpPr>
          <p:cNvPr id="22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C1C7D40-063C-451A-85FF-1B86CC09FDCF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  <a:t>24/05/2022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F47D1E-4C01-4852-B5AF-3212C0980778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nalto.gov.br/ccivil_03/_Ato2015-2018/2018/Decreto/D9656.htm" TargetMode="Externa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nalto.gov.br/ccivil_03/_Ato2015-2018/2018/Decreto/D9656.htm" TargetMode="Externa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egislacao.planalto.gov.br/legisla/legislacao.nsf/Viw_Identificacao/lei%2010.098-2000?OpenDocument" TargetMode="Externa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aixaDeTexto 3"/>
          <p:cNvSpPr/>
          <p:nvPr/>
        </p:nvSpPr>
        <p:spPr>
          <a:xfrm>
            <a:off x="1628640" y="2653200"/>
            <a:ext cx="8673480" cy="185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Arial"/>
              </a:rPr>
              <a:t>POP 011- Abordagem a pessoa surda</a:t>
            </a:r>
            <a:endParaRPr lang="pt-BR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1" name="Título 1"/>
          <p:cNvSpPr/>
          <p:nvPr/>
        </p:nvSpPr>
        <p:spPr>
          <a:xfrm>
            <a:off x="1628640" y="142920"/>
            <a:ext cx="9143640" cy="148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br/>
            <a:br/>
            <a:br/>
            <a:br/>
            <a:br/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POLÍCIA MILITAR DO AMAPÁ</a:t>
            </a:r>
            <a:br/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CENTRO DE FORMAÇÃO E APERFEIÇOAMENTO</a:t>
            </a:r>
            <a:br/>
            <a:br/>
            <a:br/>
            <a:br/>
            <a:br/>
            <a:br/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   </a:t>
            </a:r>
            <a:endParaRPr lang="pt-BR" sz="2000" b="0" strike="noStrike" spc="-1">
              <a:latin typeface="Arial"/>
            </a:endParaRPr>
          </a:p>
        </p:txBody>
      </p:sp>
      <p:pic>
        <p:nvPicPr>
          <p:cNvPr id="262" name="Picture 3" descr="C:\Users\rangel\Documents\cfa simb.png"/>
          <p:cNvPicPr/>
          <p:nvPr/>
        </p:nvPicPr>
        <p:blipFill>
          <a:blip r:embed="rId2"/>
          <a:stretch/>
        </p:blipFill>
        <p:spPr>
          <a:xfrm>
            <a:off x="797760" y="419400"/>
            <a:ext cx="830520" cy="927360"/>
          </a:xfrm>
          <a:prstGeom prst="rect">
            <a:avLst/>
          </a:prstGeom>
          <a:ln w="0">
            <a:noFill/>
          </a:ln>
        </p:spPr>
      </p:pic>
      <p:pic>
        <p:nvPicPr>
          <p:cNvPr id="263" name="Picture 2" descr="C:\Users\rangel\Documents\BRASÃO PMAP.png"/>
          <p:cNvPicPr/>
          <p:nvPr/>
        </p:nvPicPr>
        <p:blipFill>
          <a:blip r:embed="rId3"/>
          <a:stretch/>
        </p:blipFill>
        <p:spPr>
          <a:xfrm>
            <a:off x="10268640" y="336240"/>
            <a:ext cx="1007640" cy="1010520"/>
          </a:xfrm>
          <a:prstGeom prst="rect">
            <a:avLst/>
          </a:prstGeom>
          <a:ln w="0">
            <a:noFill/>
          </a:ln>
        </p:spPr>
      </p:pic>
      <p:sp>
        <p:nvSpPr>
          <p:cNvPr id="264" name="CaixaDeTexto 7"/>
          <p:cNvSpPr/>
          <p:nvPr/>
        </p:nvSpPr>
        <p:spPr>
          <a:xfrm>
            <a:off x="4702680" y="5123160"/>
            <a:ext cx="685188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latin typeface="Arial"/>
              </a:rPr>
              <a:t>1º SGT QPPMC J</a:t>
            </a: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acqueline</a:t>
            </a:r>
            <a:r>
              <a:rPr lang="pt-BR" sz="2000" b="1" strike="noStrike" spc="-1">
                <a:solidFill>
                  <a:srgbClr val="000000"/>
                </a:solidFill>
                <a:latin typeface="Arial"/>
              </a:rPr>
              <a:t> Coelho </a:t>
            </a: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Barroso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265" name="CaixaDeTexto 8"/>
          <p:cNvSpPr/>
          <p:nvPr/>
        </p:nvSpPr>
        <p:spPr>
          <a:xfrm>
            <a:off x="4702680" y="6210000"/>
            <a:ext cx="299988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MACAPÁ-2022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ítulo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Trebuchet MS"/>
              </a:rPr>
              <a:t>ASPECTOS LEGAIS PARA O ENSINO DA LIBRAS, NO ÂMBITO DA POLÍCIA MILITAR</a:t>
            </a:r>
          </a:p>
        </p:txBody>
      </p:sp>
      <p:sp>
        <p:nvSpPr>
          <p:cNvPr id="282" name="Espaço Reservado para Conteúdo 2"/>
          <p:cNvSpPr txBox="1"/>
          <p:nvPr/>
        </p:nvSpPr>
        <p:spPr>
          <a:xfrm>
            <a:off x="677160" y="1911960"/>
            <a:ext cx="9644040" cy="41292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Lei nº 10.436, de 24.04.2002</a:t>
            </a:r>
            <a:endParaRPr lang="pt-BR" sz="28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8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Art. 2º -  Deve ser garantido, por parte do poder público em geral e empresas concessionárias de serviços públicos, formas institucionalizadas de apoiar o uso  e difusão da Língua Brasileira de Sinais - Libras como meio de comunicação objetiva e de utilização corrente das comunidades surdas do Brasil.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ítulo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Trebuchet MS"/>
              </a:rPr>
              <a:t>ASPECTOS LEGAIS PARA O ENSINO DA LIBRAS, NO ÂMBITO DA POLÍCIA MILITAR</a:t>
            </a:r>
          </a:p>
        </p:txBody>
      </p:sp>
      <p:sp>
        <p:nvSpPr>
          <p:cNvPr id="284" name="Espaço Reservado para Conteúdo 2"/>
          <p:cNvSpPr txBox="1"/>
          <p:nvPr/>
        </p:nvSpPr>
        <p:spPr>
          <a:xfrm>
            <a:off x="677160" y="2160720"/>
            <a:ext cx="9630000" cy="4336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Lei 0834, de 24.05.2004 – DOE Nº 3289 de 01.06.2004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Art. 1º - Fica reconhecida oficialmente pelo Estado do Amapá a Língua Brasileira de Sinais – LIBRAS, que é a língua natural do surdo, como meio de comunicação objetiva de uso corrente.</a:t>
            </a:r>
            <a:endParaRPr lang="pt-BR" sz="20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0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Art. 2º - O Estado treinará pessoal de seu quadro de servidores, diretamente ou através de Convênios, objetivando prover as repartições públicas, voltadas para o atendimento externo, de profissionais que possam compreender a Comunidade.</a:t>
            </a:r>
            <a:endParaRPr lang="pt-BR" sz="20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0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Parágrafo único - Será considerado prioritariamente o treinamento de alguns Servidores que trabalhem em serviços essenciais, tais como Polícia Civil, Polícia Militar, Serviço de Saúde, Educação, Assistência Social e outros.</a:t>
            </a:r>
            <a:endParaRPr lang="pt-BR" sz="20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ítulo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Trebuchet MS"/>
              </a:rPr>
              <a:t>ASPECTOS LEGAIS PARA O ENSINO DA LIBRAS, NO ÂMBITO DA POLÍCIA MILITAR</a:t>
            </a:r>
          </a:p>
        </p:txBody>
      </p:sp>
      <p:sp>
        <p:nvSpPr>
          <p:cNvPr id="286" name="Espaço Reservado para Conteúdo 2"/>
          <p:cNvSpPr txBox="1"/>
          <p:nvPr/>
        </p:nvSpPr>
        <p:spPr>
          <a:xfrm>
            <a:off x="511200" y="2105280"/>
            <a:ext cx="9851760" cy="38804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3000"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Decreto 5.626 de 22.12.2005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Art. 2</a:t>
            </a:r>
            <a:r>
              <a:rPr lang="pt-BR" sz="2400" b="0" u="sng" strike="noStrike" spc="-1" baseline="30000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  Para os fins deste Decreto, considera-se pessoa surda aquela que, por ter perda auditiva, compreende e interage com o mundo por meio de experiências visuais, manifestando sua cultura principalmente pelo uso da Língua Brasileira de Sinais - Libras.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   Parágrafo único.  Considera-se deficiência auditiva a perda bilateral, parcial ou total, de quarenta e um decibéis (dB) ou mais, aferida por audiograma nas freqüências de 500Hz, 1.000Hz, 2.000Hz e 3.000Hz.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Espaço Reservado para Conteúdo 2"/>
          <p:cNvSpPr txBox="1"/>
          <p:nvPr/>
        </p:nvSpPr>
        <p:spPr>
          <a:xfrm>
            <a:off x="365760" y="835920"/>
            <a:ext cx="9757440" cy="5355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CAPÍTULO VIII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DO PAPEL DO PODER PÚBLICO E DAS EMPRESAS QUE DETÊM CONCESSÃO OU PERMISSÃO DE SERVIÇOS PÚBLICOS, NO APOIO AO USO E DIFUSÃO DA LIBRAS</a:t>
            </a:r>
            <a:br/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Art. 26. O Poder Público, as empresas concessionárias de serviços públicos e os órgãos da administração pública federal, direta e indireta, deverão garantir às pessoas surdas ou com deficiência auditiva o seu efetivo e amplo atendimento, por meio do uso e da difusão da Libras e da tradução e da interpretação de Libras - Língua Portuguesa.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0" strike="noStrike" spc="-1">
                <a:solidFill>
                  <a:srgbClr val="404040"/>
                </a:solidFill>
                <a:latin typeface="Arial"/>
              </a:rPr>
              <a:t> </a:t>
            </a:r>
            <a:r>
              <a:rPr lang="pt-BR" sz="2400" b="0" u="sng" strike="noStrike" spc="-1">
                <a:solidFill>
                  <a:srgbClr val="878787"/>
                </a:solidFill>
                <a:uFillTx/>
                <a:latin typeface="Arial"/>
                <a:hlinkClick r:id="rId2"/>
              </a:rPr>
              <a:t>(Redação dada pelo Decreto nº 9.656, de 2018)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tângulo 3"/>
          <p:cNvSpPr/>
          <p:nvPr/>
        </p:nvSpPr>
        <p:spPr>
          <a:xfrm>
            <a:off x="500760" y="628920"/>
            <a:ext cx="10602360" cy="521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§ 1º  Para garantir a difusão da Libras, as instituições de que trata o </a:t>
            </a: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caput</a:t>
            </a: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 deverão dispor de, no mínimo, cinco por cento de servidores, funcionários ou empregados com capacitação básica em Libras.                    </a:t>
            </a:r>
            <a:endParaRPr lang="pt-BR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pt-BR" sz="2400" b="0" u="sng" strike="noStrike" spc="-1">
                <a:solidFill>
                  <a:srgbClr val="5F5F5F"/>
                </a:solidFill>
                <a:uFillTx/>
                <a:latin typeface="Arial"/>
                <a:hlinkClick r:id="rId2"/>
              </a:rPr>
              <a:t>(Redação dada pelo Decreto nº 9.656, de 2018)</a:t>
            </a:r>
            <a:endParaRPr lang="pt-BR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br/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§ 2º  Para garantir o efetivo e amplo atendimento das pessoas surdas ou com deficiência auditiva, o Poder Público, as empresas concessionárias e permissionárias de serviços públicos e os órgãos da administração pública federal, direta e indireta, poderão utilizar intérpretes contratados especificamente para essa função ou central de intermediação de comunicação que garanta a oferta de atendimento presencial ou remoto, com intermediação por meio de recursos de videoconferência </a:t>
            </a: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on-line</a:t>
            </a: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 e </a:t>
            </a: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webchat</a:t>
            </a: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, à pessoa surda ou com deficiência auditiva.                   </a:t>
            </a:r>
            <a:endParaRPr lang="pt-BR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400" b="0" u="sng" strike="noStrike" spc="-1">
                <a:solidFill>
                  <a:srgbClr val="5F5F5F"/>
                </a:solidFill>
                <a:uFillTx/>
                <a:latin typeface="Arial"/>
                <a:hlinkClick r:id="rId2"/>
              </a:rPr>
              <a:t>(Redação dada pelo Decreto nº 9.656, de 2018)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ítulo 1"/>
          <p:cNvSpPr txBox="1"/>
          <p:nvPr/>
        </p:nvSpPr>
        <p:spPr>
          <a:xfrm>
            <a:off x="677160" y="609480"/>
            <a:ext cx="8596440" cy="900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343080" indent="-342720"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trike="noStrike" spc="-1">
                <a:solidFill>
                  <a:srgbClr val="000000"/>
                </a:solidFill>
                <a:latin typeface="Arial"/>
              </a:rPr>
              <a:t>FORMAÇÃO DO INSTRUTOR DE LIBRAS</a:t>
            </a:r>
            <a:br/>
            <a:endParaRPr lang="pt-BR" sz="32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0" name="Espaço Reservado para Conteúdo 2"/>
          <p:cNvSpPr txBox="1"/>
          <p:nvPr/>
        </p:nvSpPr>
        <p:spPr>
          <a:xfrm>
            <a:off x="706680" y="1500840"/>
            <a:ext cx="9394560" cy="46832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E8E5C"/>
              </a:buClr>
              <a:buSzPct val="80000"/>
              <a:buFont typeface="Wingdings 3" charset="2"/>
              <a:buChar char=""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Decreto 5.626 de 22.12.2005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CAPÍTULO III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Art. 6º A formação de instrutor de Libras, em nível médio, deve ser realizada por meio de:</a:t>
            </a:r>
            <a:br/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I - cursos de educação profissional;</a:t>
            </a:r>
            <a:br/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II - cursos de formação continuada promovidos por instituições de ensino superior; e</a:t>
            </a:r>
            <a:br/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III - cursos de formação continuada promovidos por instituições credenciadas por secretarias de educação.</a:t>
            </a: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br/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§ 1º A formação do instrutor de Libras pode ser realizada também por organizações da sociedade civil representativa da comunidade surda, desde que o certificado seja convalidado por pelo menos uma das instituições referidas nos incisos II e III.</a:t>
            </a:r>
            <a:r>
              <a:rPr lang="pt-BR" sz="2000" b="0" strike="noStrike" spc="-1">
                <a:solidFill>
                  <a:srgbClr val="404040"/>
                </a:solidFill>
                <a:latin typeface="Trebuchet MS"/>
              </a:rPr>
              <a:t> </a:t>
            </a:r>
            <a:br/>
            <a:endParaRPr lang="pt-BR" sz="20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ítulo 1"/>
          <p:cNvSpPr txBox="1"/>
          <p:nvPr/>
        </p:nvSpPr>
        <p:spPr>
          <a:xfrm>
            <a:off x="1304280" y="557280"/>
            <a:ext cx="8596440" cy="68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FF0000"/>
                </a:solidFill>
                <a:latin typeface="Trebuchet MS"/>
              </a:rPr>
              <a:t>LÍNGUA BRASILEIRA DE SINAIS</a:t>
            </a:r>
            <a:endParaRPr lang="pt-BR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292" name="Espaço Reservado para Conteúdo 3" descr="sinal-triste-sinal-amigo.png"/>
          <p:cNvPicPr/>
          <p:nvPr/>
        </p:nvPicPr>
        <p:blipFill>
          <a:blip r:embed="rId2"/>
          <a:stretch/>
        </p:blipFill>
        <p:spPr>
          <a:xfrm>
            <a:off x="822960" y="1410840"/>
            <a:ext cx="10345320" cy="5250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Espaço Reservado para Conteúdo 2"/>
          <p:cNvSpPr txBox="1"/>
          <p:nvPr/>
        </p:nvSpPr>
        <p:spPr>
          <a:xfrm>
            <a:off x="600840" y="1350720"/>
            <a:ext cx="9705240" cy="4161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343080" indent="-342720"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LEI Nº 10.436, DE 24 DE ABRIL DE 2002</a:t>
            </a:r>
            <a:endParaRPr lang="pt-BR" sz="28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8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500" b="0" strike="noStrike" spc="-1">
                <a:solidFill>
                  <a:srgbClr val="000000"/>
                </a:solidFill>
                <a:latin typeface="Arial"/>
              </a:rPr>
              <a:t>Parágrafo único. Entende-se como Língua Brasileira de Sinais - Libras a forma de comunicação e expressão, em que o sistema lingüístico de natureza visual-motora, com estrutura gramatical própria, constituem um sistema lingüístico de transmissão de idéias e fatos, oriundos de comunidades de pessoas surdas do Brasil.</a:t>
            </a:r>
            <a:endParaRPr lang="pt-BR" sz="2500" b="0" strike="noStrike" spc="-1">
              <a:solidFill>
                <a:srgbClr val="404040"/>
              </a:solidFill>
              <a:latin typeface="Trebuchet MS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5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ítulo 1"/>
          <p:cNvSpPr txBox="1"/>
          <p:nvPr/>
        </p:nvSpPr>
        <p:spPr>
          <a:xfrm>
            <a:off x="1189800" y="204480"/>
            <a:ext cx="8596440" cy="701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Trebuchet MS"/>
              </a:rPr>
              <a:t>LÍNGUA BRASILEIRA DE SINAIS- LIBRAS</a:t>
            </a:r>
          </a:p>
        </p:txBody>
      </p:sp>
      <p:sp>
        <p:nvSpPr>
          <p:cNvPr id="295" name="Espaço Reservado para Conteúdo 2"/>
          <p:cNvSpPr txBox="1"/>
          <p:nvPr/>
        </p:nvSpPr>
        <p:spPr>
          <a:xfrm>
            <a:off x="721080" y="1416600"/>
            <a:ext cx="9795240" cy="45979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CONCEITO: 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A Língua Brasileira de Sinais- LIBRAS é uma língua de modalidade gestual-visual- espacial   e, como todas as língua, possui uma gramática própria.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spaço Reservado para Conteúdo 2"/>
          <p:cNvSpPr txBox="1"/>
          <p:nvPr/>
        </p:nvSpPr>
        <p:spPr>
          <a:xfrm>
            <a:off x="373320" y="1465200"/>
            <a:ext cx="9484560" cy="3881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LIBRAS é uma língua derivada da língua de sinais autóctone (que é natural da região onde ocorre), ou seja, do Brasil,</a:t>
            </a: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 e também da língua gestual francesa. Daí sua semelhança com línguas de sinais da Europa e da América. </a:t>
            </a: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A Libras não é uma língua de gestos representando a língua portuguesa, e sim uma autêntica língua de nosso país.</a:t>
            </a: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4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ítulo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Trebuchet MS"/>
              </a:rPr>
              <a:t>CARACTERIZAÇÃO DA DISCIPLINA</a:t>
            </a:r>
          </a:p>
        </p:txBody>
      </p:sp>
      <p:sp>
        <p:nvSpPr>
          <p:cNvPr id="267" name="Espaço Reservado para Conteúdo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3000" b="0" strike="noStrike" spc="-1">
                <a:solidFill>
                  <a:srgbClr val="000000"/>
                </a:solidFill>
                <a:latin typeface="Trebuchet MS"/>
              </a:rPr>
              <a:t>Disciplina: Pop 011- abordagem a pessoa surda</a:t>
            </a:r>
            <a:endParaRPr lang="pt-BR" sz="30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3000" b="0" strike="noStrike" spc="-1">
                <a:solidFill>
                  <a:srgbClr val="000000"/>
                </a:solidFill>
                <a:latin typeface="Trebuchet MS"/>
              </a:rPr>
              <a:t>Carga horária total	20h/a presenciais,</a:t>
            </a:r>
            <a:endParaRPr lang="pt-BR" sz="30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pt-BR" sz="3000" b="0" strike="noStrike" spc="-1">
                <a:solidFill>
                  <a:srgbClr val="000000"/>
                </a:solidFill>
                <a:latin typeface="Trebuchet MS"/>
              </a:rPr>
              <a:t>Período letivo	1º semestre de 2022</a:t>
            </a:r>
            <a:endParaRPr lang="pt-BR" sz="30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pt-BR" sz="3000" b="0" strike="noStrike" spc="-1">
                <a:solidFill>
                  <a:srgbClr val="000000"/>
                </a:solidFill>
                <a:latin typeface="Trebuchet MS"/>
              </a:rPr>
              <a:t>Instrutora	1º Sgt J. Coelho e Sd Maciel</a:t>
            </a:r>
            <a:endParaRPr lang="pt-BR" sz="30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Espaço Reservado para Conteúdo 2"/>
          <p:cNvSpPr txBox="1"/>
          <p:nvPr/>
        </p:nvSpPr>
        <p:spPr>
          <a:xfrm>
            <a:off x="796680" y="1076400"/>
            <a:ext cx="9705240" cy="3881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Semelhante à língua oral que é composta por fonemas (qualquer dos traços distintivos de um som da fala, capaz de diferençar uma palavra de outra), a Libras também possui níveis lingüísticos como fonologia, morfologia, sintaxe e semântica. E as semelhanças não param por aí: na língua de sinais também existem itens lexicais, os quais se chamam de sinais. Motivo pelo qual é considerada uma autêntica língua. O que é denominado de palavra (item lexical), na língua oral-auditiva, na língua de sinais são denominados de sinais. </a:t>
            </a:r>
            <a:r>
              <a:rPr lang="pt-BR" sz="2800" b="1" strike="noStrike" spc="-1">
                <a:solidFill>
                  <a:srgbClr val="000000"/>
                </a:solidFill>
                <a:latin typeface="Arial"/>
              </a:rPr>
              <a:t>O diferencial da língua de sinais das demais línguas é a sua modalidade  gestual- visual-espacial.</a:t>
            </a:r>
            <a:endParaRPr lang="pt-BR" sz="2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ítulo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Trebuchet MS"/>
              </a:rPr>
              <a:t>LÍNGUA BRASILEIRA DE SINAIS...</a:t>
            </a:r>
            <a:endParaRPr lang="pt-BR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9" name="Espaço Reservado para Conteúdo 2"/>
          <p:cNvSpPr txBox="1"/>
          <p:nvPr/>
        </p:nvSpPr>
        <p:spPr>
          <a:xfrm>
            <a:off x="677160" y="1648800"/>
            <a:ext cx="8596440" cy="4392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3200" b="1" strike="noStrike" spc="-1">
                <a:solidFill>
                  <a:srgbClr val="000000"/>
                </a:solidFill>
                <a:latin typeface="Arial"/>
              </a:rPr>
              <a:t>NÃO É: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" charset="2"/>
              <a:buChar char="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Mímica;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" charset="2"/>
              <a:buChar char="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Universal;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" charset="2"/>
              <a:buChar char="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Código secreto entre os surdos;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" charset="2"/>
              <a:buChar char="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Gesto;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" charset="2"/>
              <a:buChar char="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Exclusivamente icônica; 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" charset="2"/>
              <a:buChar char="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Alfabeto manual;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ítulo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Trebuchet MS"/>
              </a:rPr>
              <a:t>PARÂMETROS DA LÍNGUA DE SINAIS</a:t>
            </a:r>
          </a:p>
        </p:txBody>
      </p:sp>
      <p:sp>
        <p:nvSpPr>
          <p:cNvPr id="301" name="Espaço Reservado para Conteúdo 2"/>
          <p:cNvSpPr txBox="1"/>
          <p:nvPr/>
        </p:nvSpPr>
        <p:spPr>
          <a:xfrm>
            <a:off x="677160" y="1391040"/>
            <a:ext cx="8596440" cy="3373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a) Configuração de mãos;</a:t>
            </a:r>
            <a:br/>
            <a:r>
              <a:rPr lang="pt-BR" sz="32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b) Ponto de articulação;</a:t>
            </a:r>
            <a:br/>
            <a:r>
              <a:rPr lang="pt-BR" sz="32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c) Movimento;</a:t>
            </a:r>
            <a:br/>
            <a:r>
              <a:rPr lang="pt-BR" sz="32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d) Orientação;</a:t>
            </a:r>
            <a:br/>
            <a:r>
              <a:rPr lang="pt-BR" sz="32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e) Expressão facial e corporal.</a:t>
            </a:r>
            <a:r>
              <a:rPr lang="pt-BR" sz="3200" b="0" strike="noStrike" spc="-1">
                <a:solidFill>
                  <a:srgbClr val="404040"/>
                </a:solidFill>
                <a:latin typeface="Arial"/>
                <a:ea typeface="Arial Unicode MS"/>
              </a:rPr>
              <a:t> 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2" descr="C:\Users\JACQUELINE PEREIRA\Pictures\alfabeto manual.jpg"/>
          <p:cNvPicPr/>
          <p:nvPr/>
        </p:nvPicPr>
        <p:blipFill>
          <a:blip r:embed="rId2"/>
          <a:stretch/>
        </p:blipFill>
        <p:spPr>
          <a:xfrm>
            <a:off x="231120" y="100440"/>
            <a:ext cx="11732400" cy="675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2" descr="C:\Users\JACQUELINE PEREIRA\Pictures\numeros cardinais.jpg"/>
          <p:cNvPicPr/>
          <p:nvPr/>
        </p:nvPicPr>
        <p:blipFill>
          <a:blip r:embed="rId2"/>
          <a:stretch/>
        </p:blipFill>
        <p:spPr>
          <a:xfrm>
            <a:off x="330840" y="179640"/>
            <a:ext cx="11530080" cy="649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2" descr="C:\Users\JACQUELINE PEREIRA\Pictures\IMG-20180417-WA0014.jpg"/>
          <p:cNvPicPr/>
          <p:nvPr/>
        </p:nvPicPr>
        <p:blipFill>
          <a:blip r:embed="rId2"/>
          <a:stretch/>
        </p:blipFill>
        <p:spPr>
          <a:xfrm>
            <a:off x="375120" y="636840"/>
            <a:ext cx="11441880" cy="5583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ítulo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5400" b="0" strike="noStrike" spc="-1">
                <a:solidFill>
                  <a:srgbClr val="000000"/>
                </a:solidFill>
                <a:latin typeface="Trebuchet MS"/>
              </a:rPr>
              <a:t>PATENTES E GRADUAÇÕES</a:t>
            </a:r>
          </a:p>
        </p:txBody>
      </p:sp>
      <p:pic>
        <p:nvPicPr>
          <p:cNvPr id="306" name="Espaço Reservado para Conteúdo 3"/>
          <p:cNvPicPr/>
          <p:nvPr/>
        </p:nvPicPr>
        <p:blipFill>
          <a:blip r:embed="rId2"/>
          <a:stretch/>
        </p:blipFill>
        <p:spPr>
          <a:xfrm>
            <a:off x="2125080" y="2050560"/>
            <a:ext cx="6104160" cy="425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Espaço Reservado para Conteúdo 4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2" descr="D:\WhatsApp Image 2019-10-01 at 22.26.49.jpeg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12" descr="D:\WhatsApp Image 2019-10-01 at 22.26.45.jpeg"/>
          <p:cNvPicPr/>
          <p:nvPr/>
        </p:nvPicPr>
        <p:blipFill>
          <a:blip r:embed="rId2"/>
          <a:stretch/>
        </p:blipFill>
        <p:spPr>
          <a:xfrm>
            <a:off x="128880" y="0"/>
            <a:ext cx="1206288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ítulo 1"/>
          <p:cNvSpPr txBox="1"/>
          <p:nvPr/>
        </p:nvSpPr>
        <p:spPr>
          <a:xfrm>
            <a:off x="677520" y="609480"/>
            <a:ext cx="8596440" cy="1014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Trebuchet MS"/>
              </a:rPr>
              <a:t>OBJETIVOS DA DISCIPLINA</a:t>
            </a:r>
          </a:p>
        </p:txBody>
      </p:sp>
      <p:sp>
        <p:nvSpPr>
          <p:cNvPr id="269" name="Espaço Reservado para Conteúdo 2"/>
          <p:cNvSpPr txBox="1"/>
          <p:nvPr/>
        </p:nvSpPr>
        <p:spPr>
          <a:xfrm>
            <a:off x="677520" y="1831320"/>
            <a:ext cx="10040400" cy="3880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</a:pPr>
            <a:r>
              <a:rPr lang="pt-BR" sz="2500" b="0" strike="noStrike" spc="-1">
                <a:solidFill>
                  <a:srgbClr val="000000"/>
                </a:solidFill>
                <a:latin typeface="Arial"/>
              </a:rPr>
              <a:t>Conhecer as legislações federais e estaduais pertinentes a utilização da LIBRAS, pelos agentes da Segurança Pública;</a:t>
            </a:r>
            <a:endParaRPr lang="pt-BR" sz="25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5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pt-BR" sz="2500" b="0" strike="noStrike" spc="-1">
                <a:solidFill>
                  <a:srgbClr val="000000"/>
                </a:solidFill>
                <a:latin typeface="Arial"/>
              </a:rPr>
              <a:t>Aprender o Procedimento Operacional Padrão 011- Abordagem a Pessoa Surda, para utilizá - los quando necessários em ocorrências policias;</a:t>
            </a:r>
            <a:endParaRPr lang="pt-BR" sz="25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pt-BR" sz="2500" b="0" strike="noStrike" spc="-1">
                <a:solidFill>
                  <a:srgbClr val="000000"/>
                </a:solidFill>
                <a:latin typeface="Arial"/>
              </a:rPr>
              <a:t>Conhecer alguns sinas Básicos da LIBRAS</a:t>
            </a:r>
            <a:endParaRPr lang="pt-BR" sz="25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pt-BR" sz="2500" b="0" strike="noStrike" spc="-1">
                <a:solidFill>
                  <a:srgbClr val="000000"/>
                </a:solidFill>
                <a:latin typeface="Arial"/>
              </a:rPr>
              <a:t>Atuar demonstrando ser capaz de aplicar o Pop 011.</a:t>
            </a:r>
            <a:endParaRPr lang="pt-BR" sz="25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" descr="D:\WhatsApp Image 2019-10-01 at 22.26.46.jpeg"/>
          <p:cNvPicPr/>
          <p:nvPr/>
        </p:nvPicPr>
        <p:blipFill>
          <a:blip r:embed="rId2"/>
          <a:stretch/>
        </p:blipFill>
        <p:spPr>
          <a:xfrm>
            <a:off x="0" y="0"/>
            <a:ext cx="12191760" cy="6696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ítulo 1"/>
          <p:cNvSpPr txBox="1"/>
          <p:nvPr/>
        </p:nvSpPr>
        <p:spPr>
          <a:xfrm>
            <a:off x="1024920" y="250200"/>
            <a:ext cx="8596440" cy="10944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5000" b="0" strike="noStrike" spc="-1">
                <a:solidFill>
                  <a:srgbClr val="000000"/>
                </a:solidFill>
                <a:latin typeface="Arial"/>
              </a:rPr>
              <a:t>CORES</a:t>
            </a:r>
            <a:endParaRPr lang="pt-BR" sz="50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312" name="Picture 2" descr="C:\Users\JACQUELINE PEREIRA\Pictures\IMG-20180418-WA0039.jpg"/>
          <p:cNvPicPr/>
          <p:nvPr/>
        </p:nvPicPr>
        <p:blipFill>
          <a:blip r:embed="rId2"/>
          <a:stretch/>
        </p:blipFill>
        <p:spPr>
          <a:xfrm>
            <a:off x="473040" y="1102320"/>
            <a:ext cx="10909440" cy="5632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2" descr="C:\Users\JACQUELINE PEREIRA\Pictures\IMG-20180418-WA0040.jpg"/>
          <p:cNvPicPr/>
          <p:nvPr/>
        </p:nvPicPr>
        <p:blipFill>
          <a:blip r:embed="rId2"/>
          <a:stretch/>
        </p:blipFill>
        <p:spPr>
          <a:xfrm>
            <a:off x="547920" y="155520"/>
            <a:ext cx="9956520" cy="6546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2" descr="C:\Users\JACQUELINE PEREIRA\Pictures\IMG-20180418-WA0041.jpg"/>
          <p:cNvPicPr/>
          <p:nvPr/>
        </p:nvPicPr>
        <p:blipFill>
          <a:blip r:embed="rId2"/>
          <a:stretch/>
        </p:blipFill>
        <p:spPr>
          <a:xfrm>
            <a:off x="1482480" y="85680"/>
            <a:ext cx="8312400" cy="6771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ítulo 1"/>
          <p:cNvSpPr txBox="1"/>
          <p:nvPr/>
        </p:nvSpPr>
        <p:spPr>
          <a:xfrm>
            <a:off x="764640" y="410040"/>
            <a:ext cx="8596440" cy="662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Trebuchet MS"/>
              </a:rPr>
              <a:t>PRONOMES PESSOAIS</a:t>
            </a:r>
          </a:p>
        </p:txBody>
      </p:sp>
      <p:pic>
        <p:nvPicPr>
          <p:cNvPr id="316" name="Picture 2" descr="C:\Users\JACQUELINE PEREIRA\Pictures\IMG-20180418-WA0042.jpg"/>
          <p:cNvPicPr/>
          <p:nvPr/>
        </p:nvPicPr>
        <p:blipFill>
          <a:blip r:embed="rId2"/>
          <a:stretch/>
        </p:blipFill>
        <p:spPr>
          <a:xfrm>
            <a:off x="1188000" y="1271880"/>
            <a:ext cx="8713080" cy="5545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ítulo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5000" b="0" strike="noStrike" spc="-1">
                <a:solidFill>
                  <a:srgbClr val="000000"/>
                </a:solidFill>
                <a:latin typeface="Trebuchet MS"/>
              </a:rPr>
              <a:t>FAMÍLIA</a:t>
            </a:r>
          </a:p>
        </p:txBody>
      </p:sp>
      <p:pic>
        <p:nvPicPr>
          <p:cNvPr id="318" name="Picture 2" descr="C:\Users\JACQUELINE PEREIRA\Pictures\IMG-20180426-WA0005.jpg"/>
          <p:cNvPicPr/>
          <p:nvPr/>
        </p:nvPicPr>
        <p:blipFill>
          <a:blip r:embed="rId2"/>
          <a:stretch/>
        </p:blipFill>
        <p:spPr>
          <a:xfrm>
            <a:off x="319320" y="1650240"/>
            <a:ext cx="9560880" cy="5074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3" descr="C:\Users\JACQUELINE PEREIRA\Pictures\IMG-20180426-WA0004.jpg"/>
          <p:cNvPicPr/>
          <p:nvPr/>
        </p:nvPicPr>
        <p:blipFill>
          <a:blip r:embed="rId2"/>
          <a:stretch/>
        </p:blipFill>
        <p:spPr>
          <a:xfrm>
            <a:off x="318600" y="857160"/>
            <a:ext cx="957312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2" descr="C:\Users\JACQUELINE PEREIRA\Pictures\IMG-20180426-WA0002.jpg"/>
          <p:cNvPicPr/>
          <p:nvPr/>
        </p:nvPicPr>
        <p:blipFill>
          <a:blip r:embed="rId2"/>
          <a:stretch/>
        </p:blipFill>
        <p:spPr>
          <a:xfrm>
            <a:off x="457200" y="1033560"/>
            <a:ext cx="10335240" cy="4790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3" descr="C:\Users\JACQUELINE PEREIRA\Pictures\IMG-20180426-WA0007.jpg"/>
          <p:cNvPicPr/>
          <p:nvPr/>
        </p:nvPicPr>
        <p:blipFill>
          <a:blip r:embed="rId2"/>
          <a:stretch/>
        </p:blipFill>
        <p:spPr>
          <a:xfrm>
            <a:off x="587160" y="1721880"/>
            <a:ext cx="10154880" cy="388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2" descr="C:\Users\JACQUELINE PEREIRA\Pictures\IMG-20180426-WA0003.jpg"/>
          <p:cNvPicPr/>
          <p:nvPr/>
        </p:nvPicPr>
        <p:blipFill>
          <a:blip r:embed="rId2"/>
          <a:stretch/>
        </p:blipFill>
        <p:spPr>
          <a:xfrm>
            <a:off x="489600" y="1872360"/>
            <a:ext cx="10275120" cy="394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ítulo 1"/>
          <p:cNvSpPr txBox="1"/>
          <p:nvPr/>
        </p:nvSpPr>
        <p:spPr>
          <a:xfrm>
            <a:off x="1356480" y="609480"/>
            <a:ext cx="8596440" cy="787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METODOLOGIA APLICADA</a:t>
            </a:r>
            <a:endParaRPr lang="pt-BR" sz="30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71" name="Espaço Reservado para Conteúdo 2"/>
          <p:cNvSpPr txBox="1"/>
          <p:nvPr/>
        </p:nvSpPr>
        <p:spPr>
          <a:xfrm>
            <a:off x="768960" y="1360080"/>
            <a:ext cx="9945720" cy="4504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endParaRPr lang="pt-BR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pt-BR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800" b="0" strike="noStrike" spc="-1" dirty="0">
                <a:solidFill>
                  <a:srgbClr val="404040"/>
                </a:solidFill>
                <a:latin typeface="Trebuchet MS"/>
              </a:rPr>
              <a:t>●	</a:t>
            </a:r>
            <a:r>
              <a:rPr lang="pt-BR" sz="2900" b="0" strike="noStrike" spc="-1" dirty="0">
                <a:solidFill>
                  <a:srgbClr val="000000"/>
                </a:solidFill>
                <a:latin typeface="Arial"/>
              </a:rPr>
              <a:t>Aula expositiva em sala de aula com apoio de recursos audiovisuais;</a:t>
            </a:r>
            <a:endParaRPr lang="pt-BR" sz="2900" b="0" strike="noStrike" spc="-1" dirty="0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900" b="0" strike="noStrike" spc="-1" dirty="0">
                <a:solidFill>
                  <a:srgbClr val="000000"/>
                </a:solidFill>
                <a:latin typeface="Arial"/>
              </a:rPr>
              <a:t>●	Simulação do Pop 011 para o exercício prático das técnicas apresentadas em sala de </a:t>
            </a:r>
            <a:r>
              <a:rPr lang="pt-BR" sz="2900" b="0" strike="noStrike" spc="-1">
                <a:solidFill>
                  <a:srgbClr val="000000"/>
                </a:solidFill>
                <a:latin typeface="Arial"/>
              </a:rPr>
              <a:t>aula;</a:t>
            </a:r>
            <a:endParaRPr lang="pt-BR" sz="2900" b="0" strike="noStrike" spc="-1" dirty="0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900" b="0" strike="noStrike" spc="-1" dirty="0">
                <a:solidFill>
                  <a:srgbClr val="000000"/>
                </a:solidFill>
                <a:latin typeface="Arial"/>
              </a:rPr>
              <a:t>●	Exercícios práticos, para a melhor sinalização de sinais estudados.</a:t>
            </a:r>
            <a:endParaRPr lang="pt-BR" sz="2900" b="0" strike="noStrike" spc="-1" dirty="0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3" descr="C:\Users\JACQUELINE PEREIRA\Documents\IMG-20180426-WA0014.jpg"/>
          <p:cNvPicPr/>
          <p:nvPr/>
        </p:nvPicPr>
        <p:blipFill>
          <a:blip r:embed="rId2"/>
          <a:stretch/>
        </p:blipFill>
        <p:spPr>
          <a:xfrm>
            <a:off x="0" y="857160"/>
            <a:ext cx="10847880" cy="5667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m 323"/>
          <p:cNvPicPr/>
          <p:nvPr/>
        </p:nvPicPr>
        <p:blipFill>
          <a:blip r:embed="rId2"/>
          <a:stretch/>
        </p:blipFill>
        <p:spPr>
          <a:xfrm>
            <a:off x="3429000" y="114480"/>
            <a:ext cx="5384880" cy="6692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m 324"/>
          <p:cNvPicPr/>
          <p:nvPr/>
        </p:nvPicPr>
        <p:blipFill>
          <a:blip r:embed="rId2"/>
          <a:stretch/>
        </p:blipFill>
        <p:spPr>
          <a:xfrm>
            <a:off x="2425680" y="25560"/>
            <a:ext cx="6108840" cy="680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m 325"/>
          <p:cNvPicPr/>
          <p:nvPr/>
        </p:nvPicPr>
        <p:blipFill>
          <a:blip r:embed="rId2"/>
          <a:stretch/>
        </p:blipFill>
        <p:spPr>
          <a:xfrm>
            <a:off x="2603520" y="88920"/>
            <a:ext cx="5829480" cy="666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m 326"/>
          <p:cNvPicPr/>
          <p:nvPr/>
        </p:nvPicPr>
        <p:blipFill>
          <a:blip r:embed="rId2"/>
          <a:stretch/>
        </p:blipFill>
        <p:spPr>
          <a:xfrm>
            <a:off x="2336760" y="63360"/>
            <a:ext cx="6197760" cy="6654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m 327"/>
          <p:cNvPicPr/>
          <p:nvPr/>
        </p:nvPicPr>
        <p:blipFill>
          <a:blip r:embed="rId2"/>
          <a:stretch/>
        </p:blipFill>
        <p:spPr>
          <a:xfrm>
            <a:off x="2984400" y="0"/>
            <a:ext cx="5892840" cy="6794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m 328"/>
          <p:cNvPicPr/>
          <p:nvPr/>
        </p:nvPicPr>
        <p:blipFill>
          <a:blip r:embed="rId2"/>
          <a:stretch/>
        </p:blipFill>
        <p:spPr>
          <a:xfrm>
            <a:off x="2870280" y="0"/>
            <a:ext cx="5918040" cy="6883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m 329"/>
          <p:cNvPicPr/>
          <p:nvPr/>
        </p:nvPicPr>
        <p:blipFill>
          <a:blip r:embed="rId2"/>
          <a:stretch/>
        </p:blipFill>
        <p:spPr>
          <a:xfrm>
            <a:off x="2895480" y="12600"/>
            <a:ext cx="5905440" cy="680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m 330"/>
          <p:cNvPicPr/>
          <p:nvPr/>
        </p:nvPicPr>
        <p:blipFill>
          <a:blip r:embed="rId2"/>
          <a:stretch/>
        </p:blipFill>
        <p:spPr>
          <a:xfrm>
            <a:off x="3263760" y="76320"/>
            <a:ext cx="5524560" cy="6680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m 331"/>
          <p:cNvPicPr/>
          <p:nvPr/>
        </p:nvPicPr>
        <p:blipFill>
          <a:blip r:embed="rId2"/>
          <a:stretch/>
        </p:blipFill>
        <p:spPr>
          <a:xfrm>
            <a:off x="2984400" y="88920"/>
            <a:ext cx="5600880" cy="666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ítulo 3"/>
          <p:cNvSpPr txBox="1"/>
          <p:nvPr/>
        </p:nvSpPr>
        <p:spPr>
          <a:xfrm>
            <a:off x="1611000" y="255240"/>
            <a:ext cx="8596440" cy="910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latin typeface="Arial"/>
              </a:rPr>
              <a:t>CONTEÚDO</a:t>
            </a:r>
            <a:endParaRPr lang="pt-BR" sz="40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73" name="Caixa de Texto 1"/>
          <p:cNvSpPr/>
          <p:nvPr/>
        </p:nvSpPr>
        <p:spPr>
          <a:xfrm>
            <a:off x="345960" y="1166040"/>
            <a:ext cx="11529360" cy="542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latin typeface="Arial"/>
                <a:ea typeface="Arial Unicode MS"/>
              </a:rPr>
              <a:t>UNIDADE I- ASPECTOS LEGAIS PARA O ENSINO DA LIBRAS NO ÂMBITO DA POLÍCIA MILITAR.</a:t>
            </a:r>
            <a:endParaRPr lang="pt-BR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1.1- Lei 10.098 de 19.12.2000- Lei da acessibilidade;</a:t>
            </a:r>
            <a:endParaRPr lang="pt-BR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1.2- Lei nº 10.436, de 24.04.2002 - Apoio ao uso e difusão da LIBRAS a nível nacional;</a:t>
            </a:r>
            <a:endParaRPr lang="pt-BR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1.3- Lei 0834, de 24.05.2004 – DOE Nº 3289 de 01.06.2004 – Reconhecimento da LIBRAS como língua materna dos surdos no âmbito estadual, obrigando-se a treinar pessoal do quadro de servidores estaduais;</a:t>
            </a:r>
            <a:endParaRPr lang="pt-BR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1.4- Decreto 5.626 de 22.12.2005- Regulamenta a Lei nº 10.436, de 24.04.2002, </a:t>
            </a:r>
            <a:endParaRPr lang="pt-BR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 Formação do Instrutor de LIBRAS.</a:t>
            </a:r>
            <a:endParaRPr lang="pt-BR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latin typeface="Arial"/>
                <a:ea typeface="Arial Unicode MS"/>
              </a:rPr>
              <a:t>UNIDADE II- LIBRAS E SEUS PARÂMETROS 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2.1- O que é a LIBRAS?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2.2- Os cinco parâmetros da LIBRAS.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m 332"/>
          <p:cNvPicPr/>
          <p:nvPr/>
        </p:nvPicPr>
        <p:blipFill>
          <a:blip r:embed="rId2"/>
          <a:stretch/>
        </p:blipFill>
        <p:spPr>
          <a:xfrm>
            <a:off x="3162240" y="101520"/>
            <a:ext cx="5854680" cy="664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m 333"/>
          <p:cNvPicPr/>
          <p:nvPr/>
        </p:nvPicPr>
        <p:blipFill>
          <a:blip r:embed="rId2"/>
          <a:stretch/>
        </p:blipFill>
        <p:spPr>
          <a:xfrm>
            <a:off x="2641680" y="0"/>
            <a:ext cx="6006960" cy="680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ítulo 1"/>
          <p:cNvSpPr txBox="1"/>
          <p:nvPr/>
        </p:nvSpPr>
        <p:spPr>
          <a:xfrm>
            <a:off x="80640" y="609480"/>
            <a:ext cx="1035000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0000"/>
          </a:bodyPr>
          <a:lstStyle/>
          <a:p>
            <a:pPr algn="ctr">
              <a:lnSpc>
                <a:spcPct val="100000"/>
              </a:lnSpc>
            </a:pPr>
            <a:r>
              <a:rPr lang="pt-BR" sz="3000" b="0" strike="noStrike" spc="-1">
                <a:solidFill>
                  <a:srgbClr val="000000"/>
                </a:solidFill>
                <a:latin typeface="Trebuchet MS"/>
              </a:rPr>
              <a:t>Procedimento Operacional Padrão 011- Abordagem a pessoa surda criado em: 20/09/2017</a:t>
            </a:r>
            <a:br/>
            <a:endParaRPr lang="pt-BR" sz="30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336" name="Picture 2"/>
          <p:cNvPicPr/>
          <p:nvPr/>
        </p:nvPicPr>
        <p:blipFill>
          <a:blip r:embed="rId2"/>
          <a:stretch/>
        </p:blipFill>
        <p:spPr>
          <a:xfrm>
            <a:off x="570240" y="1850400"/>
            <a:ext cx="9520920" cy="4587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2"/>
          <p:cNvPicPr/>
          <p:nvPr/>
        </p:nvPicPr>
        <p:blipFill>
          <a:blip r:embed="rId2"/>
          <a:stretch/>
        </p:blipFill>
        <p:spPr>
          <a:xfrm>
            <a:off x="429480" y="706680"/>
            <a:ext cx="10446120" cy="5333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2"/>
          <p:cNvPicPr/>
          <p:nvPr/>
        </p:nvPicPr>
        <p:blipFill>
          <a:blip r:embed="rId2"/>
          <a:stretch/>
        </p:blipFill>
        <p:spPr>
          <a:xfrm>
            <a:off x="678960" y="327240"/>
            <a:ext cx="10657800" cy="6100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36"/>
          <p:cNvPicPr/>
          <p:nvPr/>
        </p:nvPicPr>
        <p:blipFill>
          <a:blip r:embed="rId2"/>
          <a:stretch/>
        </p:blipFill>
        <p:spPr>
          <a:xfrm>
            <a:off x="1579320" y="1468800"/>
            <a:ext cx="2658960" cy="4878360"/>
          </a:xfrm>
          <a:prstGeom prst="rect">
            <a:avLst/>
          </a:prstGeom>
          <a:ln w="0">
            <a:noFill/>
          </a:ln>
        </p:spPr>
      </p:pic>
      <p:pic>
        <p:nvPicPr>
          <p:cNvPr id="340" name="Picture 377"/>
          <p:cNvPicPr/>
          <p:nvPr/>
        </p:nvPicPr>
        <p:blipFill>
          <a:blip r:embed="rId3"/>
          <a:stretch/>
        </p:blipFill>
        <p:spPr>
          <a:xfrm>
            <a:off x="6496200" y="1468800"/>
            <a:ext cx="3996360" cy="4752000"/>
          </a:xfrm>
          <a:prstGeom prst="rect">
            <a:avLst/>
          </a:prstGeom>
          <a:ln w="0">
            <a:noFill/>
          </a:ln>
        </p:spPr>
      </p:pic>
      <p:sp>
        <p:nvSpPr>
          <p:cNvPr id="341" name="Rectangle 5"/>
          <p:cNvSpPr/>
          <p:nvPr/>
        </p:nvSpPr>
        <p:spPr>
          <a:xfrm>
            <a:off x="900720" y="751680"/>
            <a:ext cx="2548800" cy="36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Arial"/>
              </a:rPr>
              <a:t>a. Parado!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42" name="Rectangle 7"/>
          <p:cNvSpPr/>
          <p:nvPr/>
        </p:nvSpPr>
        <p:spPr>
          <a:xfrm>
            <a:off x="7093440" y="775080"/>
            <a:ext cx="2207520" cy="36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Arial"/>
              </a:rPr>
              <a:t>b. Polícia!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79"/>
          <p:cNvPicPr/>
          <p:nvPr/>
        </p:nvPicPr>
        <p:blipFill>
          <a:blip r:embed="rId2"/>
          <a:stretch/>
        </p:blipFill>
        <p:spPr>
          <a:xfrm>
            <a:off x="1001520" y="1413000"/>
            <a:ext cx="9328320" cy="4963320"/>
          </a:xfrm>
          <a:prstGeom prst="rect">
            <a:avLst/>
          </a:prstGeom>
          <a:ln w="0">
            <a:noFill/>
          </a:ln>
        </p:spPr>
      </p:pic>
      <p:sp>
        <p:nvSpPr>
          <p:cNvPr id="344" name="Rectangle 2"/>
          <p:cNvSpPr/>
          <p:nvPr/>
        </p:nvSpPr>
        <p:spPr>
          <a:xfrm>
            <a:off x="1010520" y="862560"/>
            <a:ext cx="1884600" cy="36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Arial"/>
              </a:rPr>
              <a:t>c. Você é surdo?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381"/>
          <p:cNvPicPr/>
          <p:nvPr/>
        </p:nvPicPr>
        <p:blipFill>
          <a:blip r:embed="rId2"/>
          <a:stretch/>
        </p:blipFill>
        <p:spPr>
          <a:xfrm>
            <a:off x="983520" y="1897920"/>
            <a:ext cx="2992320" cy="434988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383"/>
          <p:cNvPicPr/>
          <p:nvPr/>
        </p:nvPicPr>
        <p:blipFill>
          <a:blip r:embed="rId3"/>
          <a:stretch/>
        </p:blipFill>
        <p:spPr>
          <a:xfrm>
            <a:off x="6382080" y="1897920"/>
            <a:ext cx="3094200" cy="4349880"/>
          </a:xfrm>
          <a:prstGeom prst="rect">
            <a:avLst/>
          </a:prstGeom>
          <a:ln w="0">
            <a:noFill/>
          </a:ln>
        </p:spPr>
      </p:pic>
      <p:sp>
        <p:nvSpPr>
          <p:cNvPr id="347" name="Rectangle 2"/>
          <p:cNvSpPr/>
          <p:nvPr/>
        </p:nvSpPr>
        <p:spPr>
          <a:xfrm>
            <a:off x="581760" y="1070280"/>
            <a:ext cx="2336400" cy="36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Arial"/>
              </a:rPr>
              <a:t>d. Levante as mãos!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48" name="Rectangle 4"/>
          <p:cNvSpPr/>
          <p:nvPr/>
        </p:nvSpPr>
        <p:spPr>
          <a:xfrm>
            <a:off x="6392880" y="1070280"/>
            <a:ext cx="2175840" cy="36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Arial"/>
              </a:rPr>
              <a:t>e. Mãos na cabeça!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428"/>
          <p:cNvPicPr/>
          <p:nvPr/>
        </p:nvPicPr>
        <p:blipFill>
          <a:blip r:embed="rId2"/>
          <a:stretch/>
        </p:blipFill>
        <p:spPr>
          <a:xfrm>
            <a:off x="257760" y="1421640"/>
            <a:ext cx="5735520" cy="4749480"/>
          </a:xfrm>
          <a:prstGeom prst="rect">
            <a:avLst/>
          </a:prstGeom>
          <a:ln w="0">
            <a:noFill/>
          </a:ln>
        </p:spPr>
      </p:pic>
      <p:sp>
        <p:nvSpPr>
          <p:cNvPr id="350" name="Retângulo 2"/>
          <p:cNvSpPr/>
          <p:nvPr/>
        </p:nvSpPr>
        <p:spPr>
          <a:xfrm>
            <a:off x="707400" y="847800"/>
            <a:ext cx="9432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Arial"/>
              </a:rPr>
              <a:t>f. Gire!</a:t>
            </a:r>
            <a:endParaRPr lang="pt-BR" sz="2000" b="0" strike="noStrike" spc="-1">
              <a:latin typeface="Arial"/>
            </a:endParaRPr>
          </a:p>
        </p:txBody>
      </p:sp>
      <p:pic>
        <p:nvPicPr>
          <p:cNvPr id="351" name="Picture 3"/>
          <p:cNvPicPr/>
          <p:nvPr/>
        </p:nvPicPr>
        <p:blipFill>
          <a:blip r:embed="rId3"/>
          <a:stretch/>
        </p:blipFill>
        <p:spPr>
          <a:xfrm>
            <a:off x="6203160" y="2376000"/>
            <a:ext cx="5614920" cy="2105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430"/>
          <p:cNvPicPr/>
          <p:nvPr/>
        </p:nvPicPr>
        <p:blipFill>
          <a:blip r:embed="rId2"/>
          <a:stretch/>
        </p:blipFill>
        <p:spPr>
          <a:xfrm>
            <a:off x="623520" y="2005920"/>
            <a:ext cx="3291480" cy="3965040"/>
          </a:xfrm>
          <a:prstGeom prst="rect">
            <a:avLst/>
          </a:prstGeom>
          <a:ln w="0">
            <a:noFill/>
          </a:ln>
        </p:spPr>
      </p:pic>
      <p:pic>
        <p:nvPicPr>
          <p:cNvPr id="353" name="Picture 432"/>
          <p:cNvPicPr/>
          <p:nvPr/>
        </p:nvPicPr>
        <p:blipFill>
          <a:blip r:embed="rId3"/>
          <a:stretch/>
        </p:blipFill>
        <p:spPr>
          <a:xfrm>
            <a:off x="5999040" y="2005560"/>
            <a:ext cx="4848840" cy="3965400"/>
          </a:xfrm>
          <a:prstGeom prst="rect">
            <a:avLst/>
          </a:prstGeom>
          <a:ln w="0">
            <a:noFill/>
          </a:ln>
        </p:spPr>
      </p:pic>
      <p:sp>
        <p:nvSpPr>
          <p:cNvPr id="354" name="Rectangle 2"/>
          <p:cNvSpPr/>
          <p:nvPr/>
        </p:nvSpPr>
        <p:spPr>
          <a:xfrm>
            <a:off x="571320" y="1361520"/>
            <a:ext cx="4647600" cy="36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Arial"/>
              </a:rPr>
              <a:t>h. Mostre-me seu documento de identidade!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55" name="Rectangle 4"/>
          <p:cNvSpPr/>
          <p:nvPr/>
        </p:nvSpPr>
        <p:spPr>
          <a:xfrm>
            <a:off x="6537240" y="1361520"/>
            <a:ext cx="2302200" cy="36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Arial"/>
              </a:rPr>
              <a:t>i. Você está liberado!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spaço Reservado para Conteúdo 2"/>
          <p:cNvSpPr txBox="1"/>
          <p:nvPr/>
        </p:nvSpPr>
        <p:spPr>
          <a:xfrm>
            <a:off x="264960" y="483120"/>
            <a:ext cx="11662560" cy="3880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500" b="1" strike="noStrike" spc="-1">
                <a:solidFill>
                  <a:srgbClr val="000000"/>
                </a:solidFill>
                <a:latin typeface="Arial"/>
              </a:rPr>
              <a:t>UNIDADE III- SINAIS BÁSICOS DA LIBRAS</a:t>
            </a:r>
            <a:endParaRPr lang="pt-BR" sz="25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3.1- Profissão: Policial Militar; 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3.2- Alfabeto (nome);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3.3- Números (idade) e cores;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3.4- Patentes e graduações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3.5- Cumprimentos;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3.6- Pronomes;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3.7- Família;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500" b="1" strike="noStrike" spc="-1">
                <a:solidFill>
                  <a:srgbClr val="000000"/>
                </a:solidFill>
                <a:latin typeface="Arial"/>
              </a:rPr>
              <a:t>UNIDADE IV- ABORDAGEM POLICIAL MILITAR Á PESSOAS DE GRUPOS VULNERÁVEIS</a:t>
            </a:r>
            <a:endParaRPr lang="pt-BR" sz="25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4.1- Cartilha: Atuação policial na proteção dos direitos humanos de pessoas em situação de vulnerabilidade (surdos)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300" b="0" strike="noStrike" spc="-1">
                <a:solidFill>
                  <a:srgbClr val="000000"/>
                </a:solidFill>
                <a:latin typeface="Arial"/>
              </a:rPr>
              <a:t>4.2-  Procedimento operacional padrão 011- abordagem a pessoa surda;</a:t>
            </a: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23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icture 2"/>
          <p:cNvPicPr/>
          <p:nvPr/>
        </p:nvPicPr>
        <p:blipFill>
          <a:blip r:embed="rId2"/>
          <a:stretch/>
        </p:blipFill>
        <p:spPr>
          <a:xfrm>
            <a:off x="470880" y="304920"/>
            <a:ext cx="10667520" cy="630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Espaço Reservado para Conteúdo 2"/>
          <p:cNvSpPr txBox="1"/>
          <p:nvPr/>
        </p:nvSpPr>
        <p:spPr>
          <a:xfrm>
            <a:off x="1676520" y="1592640"/>
            <a:ext cx="8596080" cy="3881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4800" b="0" strike="noStrike" spc="-1">
                <a:solidFill>
                  <a:srgbClr val="000000"/>
                </a:solidFill>
                <a:latin typeface="Cambria"/>
              </a:rPr>
              <a:t>“O que importa a surdez do ouvido, quando a mente ouve?  A verdadeira surdez , a incurável é a da mente.” </a:t>
            </a:r>
            <a:endParaRPr lang="pt-BR" sz="4800" b="0" strike="noStrike" spc="-1">
              <a:solidFill>
                <a:srgbClr val="404040"/>
              </a:solidFill>
              <a:latin typeface="Trebuchet MS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600" b="0" strike="noStrike" spc="-1">
                <a:solidFill>
                  <a:srgbClr val="000000"/>
                </a:solidFill>
                <a:latin typeface="Cambria"/>
              </a:rPr>
              <a:t>(Ferdinand Berthier, surdo francês, 1845)</a:t>
            </a:r>
            <a:endParaRPr lang="pt-BR" sz="36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ítulo 1"/>
          <p:cNvSpPr txBox="1"/>
          <p:nvPr/>
        </p:nvSpPr>
        <p:spPr>
          <a:xfrm>
            <a:off x="600120" y="352080"/>
            <a:ext cx="8596440" cy="1320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Trebuchet MS"/>
              </a:rPr>
              <a:t>REFERÊNCIA</a:t>
            </a:r>
          </a:p>
        </p:txBody>
      </p:sp>
      <p:sp>
        <p:nvSpPr>
          <p:cNvPr id="359" name="Espaço Reservado para Conteúdo 2"/>
          <p:cNvSpPr txBox="1"/>
          <p:nvPr/>
        </p:nvSpPr>
        <p:spPr>
          <a:xfrm>
            <a:off x="669600" y="1184760"/>
            <a:ext cx="10560240" cy="4008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AMAPÁ, Centro de atendimento ao Surdo/CAS. </a:t>
            </a:r>
            <a:r>
              <a:rPr lang="pt-BR" sz="1600" b="1" strike="noStrike" spc="-1">
                <a:solidFill>
                  <a:srgbClr val="000000"/>
                </a:solidFill>
                <a:latin typeface="Arial"/>
              </a:rPr>
              <a:t>Curso de LIBRAS: 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NÍVEL I. 2017.</a:t>
            </a:r>
            <a:endParaRPr lang="pt-BR" sz="16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AMAPÁ, Polícia Militar. </a:t>
            </a:r>
            <a:r>
              <a:rPr lang="pt-BR" sz="1600" b="1" strike="noStrike" spc="-1">
                <a:solidFill>
                  <a:srgbClr val="000000"/>
                </a:solidFill>
                <a:latin typeface="Arial"/>
              </a:rPr>
              <a:t>Procedimento Operacional 011: Abordagem a Pessoa Surda.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 Amapá: Amapá, 2018.</a:t>
            </a:r>
            <a:endParaRPr lang="pt-BR" sz="16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__________________. </a:t>
            </a:r>
            <a:r>
              <a:rPr lang="pt-BR" sz="1600" b="1" strike="noStrike" spc="-1">
                <a:solidFill>
                  <a:srgbClr val="000000"/>
                </a:solidFill>
                <a:latin typeface="Arial"/>
              </a:rPr>
              <a:t>Procedimento Operacional 02: Abordagem Policial a Pessoa a pé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. Amapá: Amapá, 2018.</a:t>
            </a:r>
            <a:endParaRPr lang="pt-BR" sz="16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__________________. </a:t>
            </a:r>
            <a:r>
              <a:rPr lang="pt-BR" sz="1600" b="1" strike="noStrike" spc="-1">
                <a:solidFill>
                  <a:srgbClr val="000000"/>
                </a:solidFill>
                <a:latin typeface="Arial"/>
              </a:rPr>
              <a:t>Procedimento Operacional 03: Abordagem a veículos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. Amapá: Amapá, 2018.</a:t>
            </a:r>
            <a:endParaRPr lang="pt-BR" sz="16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__________________. </a:t>
            </a:r>
            <a:r>
              <a:rPr lang="pt-BR" sz="1600" b="1" strike="noStrike" spc="-1">
                <a:solidFill>
                  <a:srgbClr val="000000"/>
                </a:solidFill>
                <a:latin typeface="Arial"/>
              </a:rPr>
              <a:t>Procedimento Operacional 04: Busca Pessoal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. Amapá: Amapá, 2018.</a:t>
            </a:r>
            <a:endParaRPr lang="pt-BR" sz="16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___________________ </a:t>
            </a:r>
            <a:r>
              <a:rPr lang="pt-BR" sz="1600" b="1" strike="noStrike" spc="-1">
                <a:solidFill>
                  <a:srgbClr val="000000"/>
                </a:solidFill>
                <a:latin typeface="Arial"/>
              </a:rPr>
              <a:t>Diretriz geral de Ensino/DGE: 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2017-2018. Amapá: Boletim Geral 029, 2018.</a:t>
            </a:r>
            <a:endParaRPr lang="pt-BR" sz="16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BRASIL, </a:t>
            </a:r>
            <a:r>
              <a:rPr lang="pt-BR" sz="1600" b="1" strike="noStrike" spc="-1">
                <a:solidFill>
                  <a:srgbClr val="000000"/>
                </a:solidFill>
                <a:latin typeface="Arial"/>
              </a:rPr>
              <a:t>Matriz curricular nacional para ações formativas dos profissionais de segurança pública.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 Brasília: Secretaria Nacional de Segurança Pública. 2014.</a:t>
            </a:r>
            <a:endParaRPr lang="pt-BR" sz="16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GESSER, Audrei. </a:t>
            </a:r>
            <a:r>
              <a:rPr lang="pt-BR" sz="1600" b="1" strike="noStrike" spc="-1">
                <a:solidFill>
                  <a:srgbClr val="000000"/>
                </a:solidFill>
                <a:latin typeface="Arial"/>
              </a:rPr>
              <a:t>LIBRAS ? que língua é esta?: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 crenças e preconceitos em torno da língua de sinais e da realidade surda. São Paulo: Parábola. 2009.</a:t>
            </a:r>
            <a:endParaRPr lang="pt-BR" sz="16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SÁ, Nídia Regina Limeira de. </a:t>
            </a:r>
            <a:r>
              <a:rPr lang="pt-BR" sz="1600" b="1" strike="noStrike" spc="-1">
                <a:solidFill>
                  <a:srgbClr val="000000"/>
                </a:solidFill>
                <a:latin typeface="Arial"/>
              </a:rPr>
              <a:t>Cultura, poder e educação de surdos. 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São Paulo: Paulinas, 2006.</a:t>
            </a:r>
            <a:endParaRPr lang="pt-BR" sz="16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ítulo 1"/>
          <p:cNvSpPr txBox="1"/>
          <p:nvPr/>
        </p:nvSpPr>
        <p:spPr>
          <a:xfrm>
            <a:off x="677520" y="609480"/>
            <a:ext cx="9351360" cy="8823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>
                <a:solidFill>
                  <a:srgbClr val="000000"/>
                </a:solidFill>
                <a:latin typeface="Arial"/>
              </a:rPr>
              <a:t>AVALIAÇÃO</a:t>
            </a:r>
            <a:endParaRPr lang="pt-BR" sz="54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76" name="Espaço Reservado para Conteúdo 2"/>
          <p:cNvSpPr txBox="1"/>
          <p:nvPr/>
        </p:nvSpPr>
        <p:spPr>
          <a:xfrm>
            <a:off x="478800" y="1359720"/>
            <a:ext cx="10728000" cy="50666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18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pt-BR" sz="3200" b="1" strike="noStrike" spc="-1">
                <a:solidFill>
                  <a:srgbClr val="000000"/>
                </a:solidFill>
                <a:latin typeface="Arial"/>
              </a:rPr>
              <a:t>Avaliação Corrente: </a:t>
            </a:r>
            <a:r>
              <a:rPr lang="pt-BR" sz="3200" b="1" strike="noStrike" spc="-1">
                <a:solidFill>
                  <a:srgbClr val="FF0000"/>
                </a:solidFill>
                <a:latin typeface="Arial"/>
              </a:rPr>
              <a:t>4 pontos;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trike="noStrike" spc="-1">
                <a:solidFill>
                  <a:srgbClr val="000000"/>
                </a:solidFill>
                <a:latin typeface="Arial"/>
              </a:rPr>
              <a:t>PROVA OBJETIVA:10 questões objetivas DE TODO O CONTEÚDO DO MATERIAL ESTUDADO EM SALA (SLIDES) valendo 0,4 décimos de ponto, cada.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DDDDDD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pt-BR" sz="3200" b="1" strike="noStrike" spc="-1">
                <a:solidFill>
                  <a:srgbClr val="000000"/>
                </a:solidFill>
                <a:latin typeface="Arial"/>
              </a:rPr>
              <a:t>Avaliação Final: </a:t>
            </a:r>
            <a:r>
              <a:rPr lang="pt-BR" sz="3200" b="1" strike="noStrike" spc="-1">
                <a:solidFill>
                  <a:srgbClr val="FF0000"/>
                </a:solidFill>
                <a:latin typeface="Arial"/>
              </a:rPr>
              <a:t>6 pontos; 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strike="noStrike" spc="-1">
                <a:solidFill>
                  <a:srgbClr val="000000"/>
                </a:solidFill>
                <a:latin typeface="Arial"/>
              </a:rPr>
              <a:t>EXECUÇÃO DO POP 011: serão avaliados os sinais e a execuçao da abordagem conforme os POP's 02 e 04. </a:t>
            </a:r>
            <a:endParaRPr lang="pt-BR" sz="32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ítulo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000" b="0" strike="noStrike" spc="-1">
                <a:solidFill>
                  <a:srgbClr val="000000"/>
                </a:solidFill>
                <a:latin typeface="Trebuchet MS"/>
              </a:rPr>
              <a:t> A questão surda no Brasil</a:t>
            </a:r>
            <a:endParaRPr lang="pt-BR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Espaço Reservado para Conteúdo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A importância desse assunto para a prática e a formulação de </a:t>
            </a:r>
            <a:r>
              <a:rPr lang="pt-BR" sz="2400" b="1" strike="noStrike" spc="-1">
                <a:solidFill>
                  <a:srgbClr val="000000"/>
                </a:solidFill>
                <a:latin typeface="Arial"/>
              </a:rPr>
              <a:t>políticas públicas </a:t>
            </a: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é imensa, principalmente porque no Brasil há, ainda, um grande desconhecimento sobre a questão. Em todas as partes do Brasil e do mundo, os surdos tem sido condenados a um analfabetismo funcional, tem sido impedidos de alcançar o ensino superior, tem sido alvo de uma educação meramente profissional (treinados para o “mercado de trabalho”), tem sido mantidos desinformados, enfim, tem sido impedidos de exercer sua cidadania (Sá, p.21,2006.)</a:t>
            </a:r>
            <a:endParaRPr lang="pt-BR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ítulo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ASPECTOS LEGAIS PARA O ENSINO DA LIBRAS, NO ÂMBITO DA POLÍCIA MILITAR</a:t>
            </a:r>
            <a:endParaRPr lang="pt-BR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Espaço Reservado para Conteúdo 2"/>
          <p:cNvSpPr txBox="1"/>
          <p:nvPr/>
        </p:nvSpPr>
        <p:spPr>
          <a:xfrm>
            <a:off x="851400" y="1946520"/>
            <a:ext cx="10515240" cy="372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3200" b="1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LEI N</a:t>
            </a:r>
            <a:r>
              <a:rPr lang="pt-BR" sz="3200" b="1" u="sng" strike="noStrike" spc="-1" baseline="30000">
                <a:solidFill>
                  <a:srgbClr val="0563C1"/>
                </a:solidFill>
                <a:uFillTx/>
                <a:latin typeface="Calibri"/>
                <a:hlinkClick r:id="rId2"/>
              </a:rPr>
              <a:t>o</a:t>
            </a:r>
            <a:r>
              <a:rPr lang="pt-BR" sz="3200" b="1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 10.098, DE 19 DE DEZEMBRO DE 2000.</a:t>
            </a:r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Art. 18. O Poder Público implementará a formação de profissionais intérpretes de escrita em braile, linguagem de sinais e de guias-intérpretes, para facilitar qualquer tipo de comunicação direta à pessoa portadora de deficiência sensorial e com dificuldade de comunicação.   </a:t>
            </a: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</TotalTime>
  <Words>1904</Words>
  <Application>Microsoft Office PowerPoint</Application>
  <PresentationFormat>Widescreen</PresentationFormat>
  <Paragraphs>137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62</vt:i4>
      </vt:variant>
    </vt:vector>
  </HeadingPairs>
  <TitlesOfParts>
    <vt:vector size="76" baseType="lpstr">
      <vt:lpstr>Arial</vt:lpstr>
      <vt:lpstr>Calibri</vt:lpstr>
      <vt:lpstr>Calibri Light</vt:lpstr>
      <vt:lpstr>Cambria</vt:lpstr>
      <vt:lpstr>Symbol</vt:lpstr>
      <vt:lpstr>Times New Roman</vt:lpstr>
      <vt:lpstr>Trebuchet MS</vt:lpstr>
      <vt:lpstr>Wingdings</vt:lpstr>
      <vt:lpstr>Wingdings 3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RAFAEL</dc:creator>
  <dc:description/>
  <cp:lastModifiedBy>jedielson sousa</cp:lastModifiedBy>
  <cp:revision>280</cp:revision>
  <dcterms:created xsi:type="dcterms:W3CDTF">2017-01-31T01:44:00Z</dcterms:created>
  <dcterms:modified xsi:type="dcterms:W3CDTF">2022-05-24T12:51:58Z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1046-10.2.0.7635</vt:lpwstr>
  </property>
  <property fmtid="{D5CDD505-2E9C-101B-9397-08002B2CF9AE}" pid="3" name="Notes">
    <vt:i4>1</vt:i4>
  </property>
  <property fmtid="{D5CDD505-2E9C-101B-9397-08002B2CF9AE}" pid="4" name="PresentationFormat">
    <vt:lpwstr>Personalizar</vt:lpwstr>
  </property>
  <property fmtid="{D5CDD505-2E9C-101B-9397-08002B2CF9AE}" pid="5" name="Slides">
    <vt:i4>65</vt:i4>
  </property>
</Properties>
</file>